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Tahom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22" Type="http://schemas.openxmlformats.org/officeDocument/2006/relationships/slide" Target="slides/slide17.xml"/><Relationship Id="rId44" Type="http://schemas.openxmlformats.org/officeDocument/2006/relationships/font" Target="fonts/Tahoma-bold.fntdata"/><Relationship Id="rId21" Type="http://schemas.openxmlformats.org/officeDocument/2006/relationships/slide" Target="slides/slide16.xml"/><Relationship Id="rId43" Type="http://schemas.openxmlformats.org/officeDocument/2006/relationships/font" Target="fonts/Tahom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961ba2f5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3961ba2f5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a945964b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a945964b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52e4bc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752e4bc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752e4bc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752e4bc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1e2de736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1e2de736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752e4bc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752e4bc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круговая - кругова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линейчатая - лінійна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гистограма - гістограма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график - графік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течечная - точкова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покомпонентное сравнение - поелементне порівняння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позиционное - позиційне порівняння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временное  - часове порівняння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частотное - частотне порівняння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корреляционное - кореляційне порівняння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1e2de73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1e2de73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752e4bc2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752e4bc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a945964b2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3a945964b2_1_178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752e4bc2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752e4bc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a945964b2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a945964b2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961ba2f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961ba2f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9883dcf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9883dcf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9883dcf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9883dcf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9883dcfa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9883dcf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9883dcf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9883dcf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752e4bc2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752e4bc2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752e4bc2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752e4bc2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961ba2f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961ba2f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961ba2f5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961ba2f5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1e5a279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1e5a279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945964b2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a945964b2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a945964b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a945964b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752e4bc2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752e4bc2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a945964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a945964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a945964b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a945964b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a945964b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a945964b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a945964b2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a945964b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a945964b2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a945964b2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41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39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65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69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538197" y="1074625"/>
            <a:ext cx="3578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538197" y="1905813"/>
            <a:ext cx="4423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050" y="1598876"/>
            <a:ext cx="4423501" cy="335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364950" y="3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Діаграма розсіювання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050" y="800100"/>
            <a:ext cx="4204950" cy="42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425" y="210750"/>
            <a:ext cx="1924399" cy="16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702213">
            <a:off x="7881958" y="1471765"/>
            <a:ext cx="1118984" cy="11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35733">
            <a:off x="5844603" y="156135"/>
            <a:ext cx="773625" cy="77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51291">
            <a:off x="7808703" y="3553535"/>
            <a:ext cx="773624" cy="77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688" y="639875"/>
            <a:ext cx="4503624" cy="45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27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Гео-діаграми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750" y="2321475"/>
            <a:ext cx="1565200" cy="29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35733">
            <a:off x="5844603" y="156135"/>
            <a:ext cx="773625" cy="77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309828">
            <a:off x="1011854" y="1612885"/>
            <a:ext cx="773625" cy="77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813513">
            <a:off x="1464458" y="3661405"/>
            <a:ext cx="514212" cy="51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39405">
            <a:off x="7638056" y="809979"/>
            <a:ext cx="1154375" cy="114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825" y="559175"/>
            <a:ext cx="4245900" cy="42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type="title"/>
          </p:nvPr>
        </p:nvSpPr>
        <p:spPr>
          <a:xfrm>
            <a:off x="439475" y="368825"/>
            <a:ext cx="29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Теплова карта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35733">
            <a:off x="5844603" y="156135"/>
            <a:ext cx="773625" cy="77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139405">
            <a:off x="7638056" y="809979"/>
            <a:ext cx="1154375" cy="114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title"/>
          </p:nvPr>
        </p:nvSpPr>
        <p:spPr>
          <a:xfrm>
            <a:off x="36420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Інші</a:t>
            </a: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 види візуалізації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00" y="1010725"/>
            <a:ext cx="2048726" cy="20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6776" y="3074776"/>
            <a:ext cx="1753724" cy="17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451" y="1248776"/>
            <a:ext cx="1645974" cy="164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4900" y="3059450"/>
            <a:ext cx="1645974" cy="164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8575" y="883047"/>
            <a:ext cx="2513362" cy="251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8150" y="3263050"/>
            <a:ext cx="1377176" cy="13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3702225">
            <a:off x="7771706" y="378122"/>
            <a:ext cx="1067838" cy="10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55809">
            <a:off x="5950204" y="212376"/>
            <a:ext cx="771921" cy="76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89575" y="37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Як</a:t>
            </a: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 вибрати потрібний тип візуалізації?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787" y="1111250"/>
            <a:ext cx="6058174" cy="37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5">
            <a:alphaModFix/>
          </a:blip>
          <a:srcRect b="14094" l="0" r="5303" t="16982"/>
          <a:stretch/>
        </p:blipFill>
        <p:spPr>
          <a:xfrm>
            <a:off x="2882354" y="1866041"/>
            <a:ext cx="500223" cy="36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6">
            <a:alphaModFix/>
          </a:blip>
          <a:srcRect b="66721" l="37280" r="50691" t="19086"/>
          <a:stretch/>
        </p:blipFill>
        <p:spPr>
          <a:xfrm>
            <a:off x="3831564" y="1833606"/>
            <a:ext cx="667344" cy="42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7">
            <a:alphaModFix/>
          </a:blip>
          <a:srcRect b="23562" l="19734" r="14506" t="23033"/>
          <a:stretch/>
        </p:blipFill>
        <p:spPr>
          <a:xfrm>
            <a:off x="4884394" y="1833604"/>
            <a:ext cx="528250" cy="4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6">
            <a:alphaModFix/>
          </a:blip>
          <a:srcRect b="50639" l="37776" r="50710" t="34853"/>
          <a:stretch/>
        </p:blipFill>
        <p:spPr>
          <a:xfrm>
            <a:off x="3845855" y="2458077"/>
            <a:ext cx="638763" cy="43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7">
            <a:alphaModFix/>
          </a:blip>
          <a:srcRect b="23562" l="19734" r="14506" t="23033"/>
          <a:stretch/>
        </p:blipFill>
        <p:spPr>
          <a:xfrm>
            <a:off x="4884394" y="2462855"/>
            <a:ext cx="528250" cy="4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7">
            <a:alphaModFix/>
          </a:blip>
          <a:srcRect b="23562" l="19734" r="14506" t="23033"/>
          <a:stretch/>
        </p:blipFill>
        <p:spPr>
          <a:xfrm>
            <a:off x="4884394" y="3092093"/>
            <a:ext cx="528250" cy="4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6">
            <a:alphaModFix/>
          </a:blip>
          <a:srcRect b="34553" l="65095" r="23219" t="51569"/>
          <a:stretch/>
        </p:blipFill>
        <p:spPr>
          <a:xfrm>
            <a:off x="5847080" y="3096858"/>
            <a:ext cx="648298" cy="4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7">
            <a:alphaModFix/>
          </a:blip>
          <a:srcRect b="23562" l="19734" r="14506" t="23033"/>
          <a:stretch/>
        </p:blipFill>
        <p:spPr>
          <a:xfrm>
            <a:off x="4884394" y="3721317"/>
            <a:ext cx="528250" cy="42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6">
            <a:alphaModFix/>
          </a:blip>
          <a:srcRect b="19414" l="64924" r="23561" t="67338"/>
          <a:stretch/>
        </p:blipFill>
        <p:spPr>
          <a:xfrm>
            <a:off x="5851847" y="3721320"/>
            <a:ext cx="638763" cy="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6">
            <a:alphaModFix/>
          </a:blip>
          <a:srcRect b="3014" l="36574" r="52084" t="83762"/>
          <a:stretch/>
        </p:blipFill>
        <p:spPr>
          <a:xfrm>
            <a:off x="3850633" y="4349945"/>
            <a:ext cx="629207" cy="39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6">
            <a:alphaModFix/>
          </a:blip>
          <a:srcRect b="3305" l="79190" r="9106" t="83763"/>
          <a:stretch/>
        </p:blipFill>
        <p:spPr>
          <a:xfrm>
            <a:off x="6874438" y="4349958"/>
            <a:ext cx="649283" cy="39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type="title"/>
          </p:nvPr>
        </p:nvSpPr>
        <p:spPr>
          <a:xfrm>
            <a:off x="354300" y="39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Рекомендації щодо побудови візуалізації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354300" y="1099225"/>
            <a:ext cx="56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створення якісної візуалізації даних слід дотримуватись простих правил.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AutoNum type="arabicPeriod"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Вибрати правильний метод (тип) візуалізації.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AutoNum type="arabicPeriod"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Дизайн не повинен спотворювати інформацію.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AutoNum type="arabicPeriod"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Дані мають розміщуватися в логічному порядку.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AutoNum type="arabicPeriod"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Текст, зображення, графіки повинні відповідати принципу ненадлишковості.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"/>
              <a:buAutoNum type="arabicPeriod"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Дані для порівняння розміщуються на одному графіку чи діаграмі.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початку розробки візуалізації даних важливо розуміти, що і для кого ви робите, чітко окресливши мету проекту.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50" y="2832919"/>
            <a:ext cx="3297750" cy="231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idx="4294967295" type="subTitle"/>
          </p:nvPr>
        </p:nvSpPr>
        <p:spPr>
          <a:xfrm>
            <a:off x="364925" y="35362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uk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Google Sheets Charts </a:t>
            </a:r>
            <a:endParaRPr b="1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364925" y="1452050"/>
            <a:ext cx="557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Як побудувати першу діаграму?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Які види діаграм доступні?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Редактор налаштувань та редактор оформлення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Експорт діаграми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525" y="2364100"/>
            <a:ext cx="3171800" cy="26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 rot="343337">
            <a:off x="7856343" y="1057257"/>
            <a:ext cx="731143" cy="941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 rot="-2698106">
            <a:off x="4792381" y="2828294"/>
            <a:ext cx="770039" cy="941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 rot="-5114404">
            <a:off x="4792377" y="4101597"/>
            <a:ext cx="770056" cy="941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 rot="-899198">
            <a:off x="5934118" y="1511172"/>
            <a:ext cx="561499" cy="7880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5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5" y="4749638"/>
            <a:ext cx="652299" cy="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25" y="2571750"/>
            <a:ext cx="32969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idx="1" type="subTitle"/>
          </p:nvPr>
        </p:nvSpPr>
        <p:spPr>
          <a:xfrm>
            <a:off x="3137388" y="884600"/>
            <a:ext cx="28692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375575" y="38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Види аналітики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11700" y="1152475"/>
            <a:ext cx="585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Прийнято виділяти 4 види аналітики даних, що відрізняються рівнем складності роботи з інформацією та ступенем людської участі: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Описова (дескриптивна) - що сталося?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Діагностична - чому це сталося?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Предиктивна - що може статися?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Приписувальна - що робити?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900" y="1853207"/>
            <a:ext cx="2488200" cy="352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>
            <p:ph type="title"/>
          </p:nvPr>
        </p:nvSpPr>
        <p:spPr>
          <a:xfrm>
            <a:off x="37560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Предиктивна аналітика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311700" y="1152475"/>
            <a:ext cx="6035100" cy="28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Передбачувана аналітика (прогнозна аналітика, предиктивна аналітика від англ. predictive analytics) - клас методів аналізу даних, що концентрується на прогнозуванні майбутньої поведінки об'єктів та суб'єктів з метою прийняття оптимальних рішень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280" y="2167100"/>
            <a:ext cx="3409370" cy="26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702197">
            <a:off x="7577491" y="289971"/>
            <a:ext cx="1009417" cy="100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702205">
            <a:off x="3821128" y="4006391"/>
            <a:ext cx="857593" cy="85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479814">
            <a:off x="1265353" y="3847340"/>
            <a:ext cx="857593" cy="85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86250" y="361225"/>
            <a:ext cx="8520600" cy="3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700">
                <a:latin typeface="Montserrat"/>
                <a:ea typeface="Montserrat"/>
                <a:cs typeface="Montserrat"/>
                <a:sym typeface="Montserrat"/>
              </a:rPr>
              <a:t>План заняття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5260375" y="1341775"/>
            <a:ext cx="3791825" cy="33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00" y="4907199"/>
            <a:ext cx="522899" cy="15701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94875" y="866750"/>
            <a:ext cx="44655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571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1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uk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Візуалізація даних в Google Sheets: типи чартiв, вибiр типiв візуалізації, рекомендації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Перерва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2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uk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Предиктивна аналiтика та методи прогнозування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uk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Використання вбудованих інструментів аналізу даних в Google Sheets</a:t>
            </a:r>
            <a:endParaRPr b="1"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оро</a:t>
            </a: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ткий розбiр ДЗ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25717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uk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75600" y="38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Методи прогнозування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512" y="1182050"/>
            <a:ext cx="6260775" cy="3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>
            <p:ph type="title"/>
          </p:nvPr>
        </p:nvSpPr>
        <p:spPr>
          <a:xfrm>
            <a:off x="364950" y="413075"/>
            <a:ext cx="41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Регресійний аналіз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64950" y="115245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Регресійний аналіз — розділ математичної статистики, присвячений методам аналізу залежності однієї величини від іншої, займається пошуком моделі цього зв'язку, вираженої у функції регресії.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813" y="2502100"/>
            <a:ext cx="3714376" cy="2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8625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Точність регресійного аналізу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386250" y="1088325"/>
            <a:ext cx="85206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R2 - коефіцієнт детермінації - частка варіації точок даних, пояснених лінією регресії або моделлю. Набуває значень в діапазоні від 0 до 1.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Чим значення ближче до 1 - тим “якісніша” модель 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регресійного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 аналізу.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400" y="2955100"/>
            <a:ext cx="29622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>
            <p:ph type="title"/>
          </p:nvPr>
        </p:nvSpPr>
        <p:spPr>
          <a:xfrm>
            <a:off x="364950" y="359850"/>
            <a:ext cx="8520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Інтерполяція, екстраполяція та апроксимація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364950" y="1578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Інтерполяція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 – наближене знаходження проміжних значень між відомими.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 rotWithShape="1">
          <a:blip r:embed="rId4">
            <a:alphaModFix/>
          </a:blip>
          <a:srcRect b="0" l="4664" r="-9949" t="0"/>
          <a:stretch/>
        </p:blipFill>
        <p:spPr>
          <a:xfrm>
            <a:off x="2215000" y="2090300"/>
            <a:ext cx="5350950" cy="27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6495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Інтерполяція, екстраполяція та апроксимація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364950" y="1418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Екстраполяція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 - наближене передбачення наступних значень за відомими попередніми.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039" y="2245375"/>
            <a:ext cx="5990425" cy="26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354300" y="359850"/>
            <a:ext cx="8520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Інтерполяція, екстраполяція та апроксимація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354300" y="1440000"/>
            <a:ext cx="85206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Апроксимація</a:t>
            </a: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 - наближене уявлення складної функції простіший, що має мінімальне відхилення від вихідної.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75" y="2550175"/>
            <a:ext cx="5415074" cy="23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idx="1" type="subTitle"/>
          </p:nvPr>
        </p:nvSpPr>
        <p:spPr>
          <a:xfrm>
            <a:off x="623400" y="849000"/>
            <a:ext cx="85206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uk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Демонстрація ДЗ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7" name="Google Shape;327;p40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328" name="Google Shape;328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/>
          <p:nvPr>
            <p:ph idx="1" type="subTitle"/>
          </p:nvPr>
        </p:nvSpPr>
        <p:spPr>
          <a:xfrm>
            <a:off x="530100" y="420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Спойлер наступного заняття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715150" y="1491563"/>
            <a:ext cx="7152300" cy="30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uk" sz="1050">
                <a:solidFill>
                  <a:srgbClr val="44474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Feature adoption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VLOOKUP та HLOOKUP</a:t>
            </a:r>
            <a:br>
              <a:rPr lang="uk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Рядкові функції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Оператор IF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Вкладені функції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Перевірка даних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2BECB"/>
              </a:buClr>
              <a:buSzPts val="1400"/>
              <a:buFont typeface="Montserrat Medium"/>
              <a:buChar char="➔"/>
            </a:pPr>
            <a:r>
              <a:rPr lang="uk">
                <a:solidFill>
                  <a:srgbClr val="444746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Зведені таблиці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 rot="-781295">
            <a:off x="4797598" y="3475511"/>
            <a:ext cx="764253" cy="1231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 rot="1379699">
            <a:off x="7481152" y="954156"/>
            <a:ext cx="764878" cy="12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 rot="-1200219">
            <a:off x="6598316" y="2776922"/>
            <a:ext cx="571796" cy="92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6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906401" y="-574886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1798375" y="1628450"/>
            <a:ext cx="54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673" y="1681100"/>
            <a:ext cx="3229624" cy="34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35430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Візуалізація даних 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54300" y="1280275"/>
            <a:ext cx="6972300" cy="19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Візуалізація — це процес побудови графічного образу даних, що допомагає у процесі загального аналізу даних вбачати аномалії, структури.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 За допомогою візуального представлення легко зловити тренди, закономірності в даних.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0575" y="2842015"/>
            <a:ext cx="1780664" cy="23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5788" y="3704805"/>
            <a:ext cx="1285738" cy="12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0410" y="3803123"/>
            <a:ext cx="690174" cy="68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3550" y="3671785"/>
            <a:ext cx="690155" cy="68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702197">
            <a:off x="7577491" y="289971"/>
            <a:ext cx="1009417" cy="100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75600" y="39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Чому візуалізація даних важлива?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75600" y="1120525"/>
            <a:ext cx="804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500"/>
              <a:buFont typeface="Montserrat"/>
              <a:buChar char="●"/>
            </a:pPr>
            <a: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 допомагає швидко засвоювати інформацію.</a:t>
            </a:r>
            <a:b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500"/>
              <a:buFont typeface="Montserrat"/>
              <a:buChar char="●"/>
            </a:pPr>
            <a: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Обробка інформації, вилучення інформації та прийняття рішень стає легким.</a:t>
            </a:r>
            <a:b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500"/>
              <a:buFont typeface="Montserrat"/>
              <a:buChar char="●"/>
            </a:pPr>
            <a: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можете ділитися візуалізаціями із зовнішніми та внутрішніми співробітниками кількома клацаннями миші.</a:t>
            </a:r>
            <a:b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500"/>
              <a:buFont typeface="Montserrat"/>
              <a:buChar char="●"/>
            </a:pPr>
            <a: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Виявлення кореляцій між незалежними змінними стає легким завданням.</a:t>
            </a:r>
            <a:b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500"/>
              <a:buFont typeface="Montserrat"/>
              <a:buChar char="●"/>
            </a:pPr>
            <a:r>
              <a:rPr lang="uk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можете розбити складні дані на прості частини, а потім візуалізувати їх, щоб легко зрозуміти.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7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Візуалізація даних 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6225" y="1269600"/>
            <a:ext cx="61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Основні типи візуального представлення даних: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Гістограма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Стовпчасті діаграми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Лінійна діаграма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Кругова діаграма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Діаграма розсіювання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Гео-діаграми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Теплова карта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800"/>
              <a:buFont typeface="Montserrat"/>
              <a:buChar char="●"/>
            </a:pPr>
            <a:r>
              <a:rPr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Інші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" name="Google Shape;103;p19"/>
          <p:cNvGrpSpPr/>
          <p:nvPr/>
        </p:nvGrpSpPr>
        <p:grpSpPr>
          <a:xfrm>
            <a:off x="5771590" y="1017689"/>
            <a:ext cx="3372058" cy="4125574"/>
            <a:chOff x="7269287" y="1029270"/>
            <a:chExt cx="4922712" cy="5828729"/>
          </a:xfrm>
        </p:grpSpPr>
        <p:pic>
          <p:nvPicPr>
            <p:cNvPr id="104" name="Google Shape;10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21468" y="5458149"/>
              <a:ext cx="624574" cy="62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16930" y="5899232"/>
              <a:ext cx="1445184" cy="958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 rotWithShape="1">
            <a:blip r:embed="rId7">
              <a:alphaModFix/>
            </a:blip>
            <a:srcRect b="-5260" l="-5260" r="-5260" t="-5260"/>
            <a:stretch/>
          </p:blipFill>
          <p:spPr>
            <a:xfrm>
              <a:off x="7269287" y="2183088"/>
              <a:ext cx="876775" cy="872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99704" y="10292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64541" y="2601435"/>
              <a:ext cx="1027458" cy="1779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630500" y="2042975"/>
              <a:ext cx="3834575" cy="41137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450150" y="55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700">
                <a:latin typeface="Montserrat"/>
                <a:ea typeface="Montserrat"/>
                <a:cs typeface="Montserrat"/>
                <a:sym typeface="Montserrat"/>
              </a:rPr>
              <a:t>Гістограма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10634" l="0" r="0" t="15922"/>
          <a:stretch/>
        </p:blipFill>
        <p:spPr>
          <a:xfrm>
            <a:off x="1725250" y="1060025"/>
            <a:ext cx="5197451" cy="38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650" y="2193725"/>
            <a:ext cx="2407074" cy="353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702213">
            <a:off x="7596708" y="257790"/>
            <a:ext cx="1118984" cy="11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55803">
            <a:off x="5506015" y="469549"/>
            <a:ext cx="884222" cy="88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599250" y="540875"/>
            <a:ext cx="423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Стовпчасті діаграми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025" y="1437625"/>
            <a:ext cx="370198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540" y="1437625"/>
            <a:ext cx="370198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1725" y="540875"/>
            <a:ext cx="1747700" cy="17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5600" y="377550"/>
            <a:ext cx="425875" cy="5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9300" y="276875"/>
            <a:ext cx="851750" cy="7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665517">
            <a:off x="8313283" y="2405003"/>
            <a:ext cx="747533" cy="63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364950" y="35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Лінійна діаграма 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6346" l="0" r="823" t="16825"/>
          <a:stretch/>
        </p:blipFill>
        <p:spPr>
          <a:xfrm>
            <a:off x="2338825" y="1207150"/>
            <a:ext cx="4572851" cy="354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uk" sz="2720">
                <a:latin typeface="Montserrat"/>
                <a:ea typeface="Montserrat"/>
                <a:cs typeface="Montserrat"/>
                <a:sym typeface="Montserrat"/>
              </a:rPr>
              <a:t>Кругова діаграма</a:t>
            </a:r>
            <a:endParaRPr b="1" sz="27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36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74" y="4749638"/>
            <a:ext cx="657581" cy="19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702213">
            <a:off x="7596708" y="257790"/>
            <a:ext cx="1118984" cy="111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55803">
            <a:off x="5676390" y="469549"/>
            <a:ext cx="884222" cy="88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